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4" r:id="rId3"/>
    <p:sldId id="265" r:id="rId4"/>
    <p:sldId id="260" r:id="rId5"/>
    <p:sldId id="261" r:id="rId6"/>
    <p:sldId id="262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56176" y="692696"/>
            <a:ext cx="216024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 smtClean="0">
                <a:solidFill>
                  <a:schemeClr val="bg1"/>
                </a:solidFill>
              </a:rPr>
              <a:t>щ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851920" y="2780928"/>
            <a:ext cx="1512168" cy="14904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</a:rPr>
              <a:t>ч</a:t>
            </a:r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084168" y="4437112"/>
            <a:ext cx="2376264" cy="12744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err="1" smtClean="0">
                <a:solidFill>
                  <a:schemeClr val="bg1"/>
                </a:solidFill>
              </a:rPr>
              <a:t>ш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899592" y="4077072"/>
            <a:ext cx="1440160" cy="21602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err="1" smtClean="0">
                <a:solidFill>
                  <a:schemeClr val="bg1"/>
                </a:solidFill>
              </a:rPr>
              <a:t>ц</a:t>
            </a:r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692696"/>
            <a:ext cx="1728192" cy="15624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chemeClr val="bg1"/>
                </a:solidFill>
              </a:rPr>
              <a:t>ж</a:t>
            </a:r>
            <a:endParaRPr lang="ru-RU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4776788"/>
          </a:xfrm>
        </p:spPr>
        <p:txBody>
          <a:bodyPr/>
          <a:lstStyle/>
          <a:p>
            <a:pPr algn="ctr"/>
            <a:r>
              <a:rPr lang="ru-RU" sz="3200" dirty="0" smtClean="0"/>
              <a:t>Мой друг доволен своей удач</a:t>
            </a:r>
            <a:r>
              <a:rPr lang="ru-RU" sz="3200" dirty="0" smtClean="0">
                <a:solidFill>
                  <a:srgbClr val="FF0000"/>
                </a:solidFill>
              </a:rPr>
              <a:t>ей</a:t>
            </a:r>
            <a:r>
              <a:rPr lang="ru-RU" sz="3200" dirty="0" smtClean="0"/>
              <a:t>. Аркадий живет этажом выше. Герасим стал боком перед дверью, толкнул ее плеч</a:t>
            </a:r>
            <a:r>
              <a:rPr lang="ru-RU" sz="3200" dirty="0" smtClean="0">
                <a:solidFill>
                  <a:srgbClr val="FF0000"/>
                </a:solidFill>
              </a:rPr>
              <a:t>ом</a:t>
            </a:r>
            <a:r>
              <a:rPr lang="ru-RU" sz="3200" dirty="0" smtClean="0"/>
              <a:t> и ввалился в дом со своею нош</a:t>
            </a:r>
            <a:r>
              <a:rPr lang="ru-RU" sz="3200" dirty="0" smtClean="0">
                <a:solidFill>
                  <a:srgbClr val="FF0000"/>
                </a:solidFill>
              </a:rPr>
              <a:t>ей</a:t>
            </a:r>
            <a:r>
              <a:rPr lang="ru-RU" sz="3200" dirty="0" smtClean="0"/>
              <a:t>. Я открыл дверь ключ</a:t>
            </a:r>
            <a:r>
              <a:rPr lang="ru-RU" sz="3200" dirty="0" smtClean="0">
                <a:solidFill>
                  <a:srgbClr val="FF0000"/>
                </a:solidFill>
              </a:rPr>
              <a:t>ом</a:t>
            </a:r>
            <a:r>
              <a:rPr lang="ru-RU" sz="3200" dirty="0" smtClean="0"/>
              <a:t>. Народ называет землю кормилиц</a:t>
            </a:r>
            <a:r>
              <a:rPr lang="ru-RU" sz="3200" dirty="0" smtClean="0">
                <a:solidFill>
                  <a:srgbClr val="FF0000"/>
                </a:solidFill>
              </a:rPr>
              <a:t>ей</a:t>
            </a:r>
            <a:r>
              <a:rPr lang="ru-RU" sz="3200" dirty="0" smtClean="0"/>
              <a:t>. Между гаражом и кузницей была мастерская. Важно только одно – любить народ, Родину – служить ей сердц</a:t>
            </a:r>
            <a:r>
              <a:rPr lang="ru-RU" sz="3200" dirty="0" smtClean="0">
                <a:solidFill>
                  <a:srgbClr val="FF0000"/>
                </a:solidFill>
              </a:rPr>
              <a:t>ем</a:t>
            </a:r>
            <a:r>
              <a:rPr lang="ru-RU" sz="3200" dirty="0" smtClean="0"/>
              <a:t> и душ</a:t>
            </a:r>
            <a:r>
              <a:rPr lang="ru-RU" sz="3200" dirty="0" smtClean="0">
                <a:solidFill>
                  <a:srgbClr val="FF0000"/>
                </a:solidFill>
              </a:rPr>
              <a:t>ой</a:t>
            </a:r>
            <a:r>
              <a:rPr lang="ru-RU" sz="32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4200872"/>
          </a:xfrm>
        </p:spPr>
        <p:txBody>
          <a:bodyPr>
            <a:normAutofit/>
          </a:bodyPr>
          <a:lstStyle/>
          <a:p>
            <a:pPr algn="ctr"/>
            <a:r>
              <a:rPr lang="ru-RU" sz="3500" i="1" dirty="0" smtClean="0"/>
              <a:t>Над трудным </a:t>
            </a:r>
            <a:r>
              <a:rPr lang="ru-RU" sz="3600" i="1" dirty="0" err="1" smtClean="0"/>
              <a:t>чертеж</a:t>
            </a:r>
            <a:r>
              <a:rPr lang="ru-RU" sz="3600" i="1" dirty="0" err="1" smtClean="0">
                <a:solidFill>
                  <a:srgbClr val="FF0000"/>
                </a:solidFill>
              </a:rPr>
              <a:t>о́м</a:t>
            </a:r>
            <a:r>
              <a:rPr lang="ru-RU" sz="3500" i="1" dirty="0" smtClean="0"/>
              <a:t>, под тяжелой </a:t>
            </a:r>
            <a:r>
              <a:rPr lang="ru-RU" sz="3600" i="1" dirty="0" err="1" smtClean="0"/>
              <a:t>но́ш</a:t>
            </a:r>
            <a:r>
              <a:rPr lang="ru-RU" sz="3600" i="1" dirty="0" err="1" smtClean="0">
                <a:solidFill>
                  <a:srgbClr val="FF0000"/>
                </a:solidFill>
              </a:rPr>
              <a:t>ей</a:t>
            </a:r>
            <a:r>
              <a:rPr lang="ru-RU" sz="3500" i="1" dirty="0" smtClean="0"/>
              <a:t>, с опытным </a:t>
            </a:r>
            <a:r>
              <a:rPr lang="ru-RU" sz="3600" i="1" dirty="0" err="1" smtClean="0"/>
              <a:t>врач</a:t>
            </a:r>
            <a:r>
              <a:rPr lang="ru-RU" sz="3600" i="1" dirty="0" err="1" smtClean="0">
                <a:solidFill>
                  <a:srgbClr val="FF0000"/>
                </a:solidFill>
              </a:rPr>
              <a:t>о́м</a:t>
            </a:r>
            <a:r>
              <a:rPr lang="ru-RU" sz="3500" i="1" dirty="0" smtClean="0"/>
              <a:t>, за лиловой </a:t>
            </a:r>
            <a:r>
              <a:rPr lang="ru-RU" sz="3600" i="1" dirty="0" err="1" smtClean="0"/>
              <a:t>ту́ч</a:t>
            </a:r>
            <a:r>
              <a:rPr lang="ru-RU" sz="3600" i="1" dirty="0" err="1" smtClean="0">
                <a:solidFill>
                  <a:srgbClr val="FF0000"/>
                </a:solidFill>
              </a:rPr>
              <a:t>ей</a:t>
            </a:r>
            <a:r>
              <a:rPr lang="ru-RU" sz="3500" i="1" dirty="0" smtClean="0"/>
              <a:t>, без хороших </a:t>
            </a:r>
            <a:r>
              <a:rPr lang="ru-RU" sz="3600" i="1" dirty="0" err="1" smtClean="0"/>
              <a:t>гребц</a:t>
            </a:r>
            <a:r>
              <a:rPr lang="ru-RU" sz="3600" i="1" dirty="0" err="1" smtClean="0">
                <a:solidFill>
                  <a:srgbClr val="FF0000"/>
                </a:solidFill>
              </a:rPr>
              <a:t>о́в</a:t>
            </a:r>
            <a:r>
              <a:rPr lang="ru-RU" sz="3500" i="1" dirty="0" smtClean="0"/>
              <a:t>, за ближнее </a:t>
            </a:r>
            <a:r>
              <a:rPr lang="ru-RU" sz="3600" i="1" dirty="0" err="1" smtClean="0"/>
              <a:t>боло́тц</a:t>
            </a:r>
            <a:r>
              <a:rPr lang="ru-RU" sz="3600" i="1" dirty="0" err="1" smtClean="0">
                <a:solidFill>
                  <a:srgbClr val="FF0000"/>
                </a:solidFill>
              </a:rPr>
              <a:t>е</a:t>
            </a:r>
            <a:r>
              <a:rPr lang="ru-RU" sz="3500" i="1" dirty="0" smtClean="0"/>
              <a:t>, гордиться </a:t>
            </a:r>
            <a:r>
              <a:rPr lang="ru-RU" sz="3600" i="1" dirty="0" err="1" smtClean="0"/>
              <a:t>столи́ц</a:t>
            </a:r>
            <a:r>
              <a:rPr lang="ru-RU" sz="3600" i="1" dirty="0" err="1" smtClean="0">
                <a:solidFill>
                  <a:srgbClr val="FF0000"/>
                </a:solidFill>
              </a:rPr>
              <a:t>ей</a:t>
            </a:r>
            <a:r>
              <a:rPr lang="ru-RU" sz="3500" i="1" dirty="0" smtClean="0"/>
              <a:t>, любоваться </a:t>
            </a:r>
            <a:r>
              <a:rPr lang="ru-RU" sz="3600" i="1" dirty="0" err="1" smtClean="0"/>
              <a:t>пейза́ж</a:t>
            </a:r>
            <a:r>
              <a:rPr lang="ru-RU" sz="3600" i="1" dirty="0" err="1" smtClean="0">
                <a:solidFill>
                  <a:srgbClr val="FF0000"/>
                </a:solidFill>
              </a:rPr>
              <a:t>ем</a:t>
            </a:r>
            <a:r>
              <a:rPr lang="ru-RU" sz="3500" i="1" dirty="0" smtClean="0"/>
              <a:t>, уехать с </a:t>
            </a:r>
            <a:r>
              <a:rPr lang="ru-RU" sz="3600" i="1" dirty="0" err="1" smtClean="0"/>
              <a:t>това́рищ</a:t>
            </a:r>
            <a:r>
              <a:rPr lang="ru-RU" sz="3600" i="1" dirty="0" err="1" smtClean="0">
                <a:solidFill>
                  <a:srgbClr val="FF0000"/>
                </a:solidFill>
              </a:rPr>
              <a:t>ем</a:t>
            </a:r>
            <a:r>
              <a:rPr lang="ru-RU" sz="3500" i="1" dirty="0" smtClean="0"/>
              <a:t>, наблюдать за </a:t>
            </a:r>
            <a:r>
              <a:rPr lang="ru-RU" sz="3600" i="1" dirty="0" err="1" smtClean="0"/>
              <a:t>пти́ц</a:t>
            </a:r>
            <a:r>
              <a:rPr lang="ru-RU" sz="3600" i="1" dirty="0" err="1" smtClean="0">
                <a:solidFill>
                  <a:srgbClr val="FF0000"/>
                </a:solidFill>
              </a:rPr>
              <a:t>ей</a:t>
            </a:r>
            <a:r>
              <a:rPr lang="ru-RU" sz="3500" i="1" dirty="0" smtClean="0"/>
              <a:t>, ждать лесных </a:t>
            </a:r>
            <a:r>
              <a:rPr lang="ru-RU" sz="3600" i="1" dirty="0" err="1" smtClean="0"/>
              <a:t>певц</a:t>
            </a:r>
            <a:r>
              <a:rPr lang="ru-RU" sz="3600" i="1" dirty="0" err="1" smtClean="0">
                <a:solidFill>
                  <a:srgbClr val="FF0000"/>
                </a:solidFill>
              </a:rPr>
              <a:t>о́в</a:t>
            </a:r>
            <a:r>
              <a:rPr lang="ru-RU" sz="3500" i="1" dirty="0" smtClean="0"/>
              <a:t>, играть с </a:t>
            </a:r>
            <a:r>
              <a:rPr lang="ru-RU" sz="3600" i="1" dirty="0" err="1" smtClean="0"/>
              <a:t>мяч</a:t>
            </a:r>
            <a:r>
              <a:rPr lang="ru-RU" sz="3600" i="1" dirty="0" err="1" smtClean="0">
                <a:solidFill>
                  <a:srgbClr val="FF0000"/>
                </a:solidFill>
              </a:rPr>
              <a:t>о́м</a:t>
            </a:r>
            <a:r>
              <a:rPr lang="ru-RU" sz="3500" i="1" dirty="0" smtClean="0"/>
              <a:t>.</a:t>
            </a:r>
            <a:endParaRPr lang="ru-RU" sz="35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81000" y="188640"/>
            <a:ext cx="8458200" cy="270696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В окончаниях имен существительных поле шипящих и </a:t>
            </a:r>
            <a:r>
              <a:rPr lang="ru-RU" sz="5400" dirty="0" err="1" smtClean="0">
                <a:solidFill>
                  <a:srgbClr val="FF0000"/>
                </a:solidFill>
              </a:rPr>
              <a:t>ц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437112"/>
            <a:ext cx="8686800" cy="2048921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под ударением                    без ударения</a:t>
            </a:r>
            <a:br>
              <a:rPr lang="ru-RU" dirty="0" smtClean="0"/>
            </a:br>
            <a:r>
              <a:rPr lang="ru-RU" dirty="0" smtClean="0"/>
              <a:t>           </a:t>
            </a:r>
            <a:r>
              <a:rPr lang="ru-RU" sz="9600" dirty="0" smtClean="0"/>
              <a:t>о                 е</a:t>
            </a:r>
            <a:endParaRPr lang="ru-RU" sz="9600" dirty="0"/>
          </a:p>
        </p:txBody>
      </p:sp>
      <p:sp>
        <p:nvSpPr>
          <p:cNvPr id="6" name="Стрелка вниз 5"/>
          <p:cNvSpPr/>
          <p:nvPr/>
        </p:nvSpPr>
        <p:spPr>
          <a:xfrm rot="3577204">
            <a:off x="1552905" y="2811513"/>
            <a:ext cx="864096" cy="167579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8953390">
            <a:off x="6473533" y="2845367"/>
            <a:ext cx="864096" cy="167579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397000"/>
          <a:ext cx="7848870" cy="2968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2968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2420888"/>
            <a:ext cx="1368152" cy="12744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95736" y="2276872"/>
            <a:ext cx="1512168" cy="14904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1920" y="2492896"/>
            <a:ext cx="144016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436096" y="1772816"/>
            <a:ext cx="1440160" cy="21602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876256" y="2420888"/>
            <a:ext cx="1584176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397000"/>
          <a:ext cx="7848870" cy="2968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2968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2420888"/>
            <a:ext cx="1368152" cy="12744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chemeClr val="bg1"/>
                </a:solidFill>
              </a:rPr>
              <a:t>ж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95736" y="2276872"/>
            <a:ext cx="1512168" cy="14904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</a:rPr>
              <a:t>ч</a:t>
            </a:r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1920" y="2492896"/>
            <a:ext cx="144016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 smtClean="0">
                <a:solidFill>
                  <a:schemeClr val="bg1"/>
                </a:solidFill>
              </a:rPr>
              <a:t>щ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5436096" y="1772816"/>
            <a:ext cx="1440160" cy="21602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err="1" smtClean="0">
                <a:solidFill>
                  <a:schemeClr val="bg1"/>
                </a:solidFill>
              </a:rPr>
              <a:t>ц</a:t>
            </a:r>
            <a:endParaRPr lang="ru-RU" sz="72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876256" y="2420888"/>
            <a:ext cx="1584176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err="1" smtClean="0">
                <a:solidFill>
                  <a:schemeClr val="bg1"/>
                </a:solidFill>
              </a:rPr>
              <a:t>ш</a:t>
            </a:r>
            <a:endParaRPr lang="ru-RU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31640" y="1268760"/>
            <a:ext cx="6120680" cy="42484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dirty="0" err="1" smtClean="0"/>
              <a:t>Свеч</a:t>
            </a:r>
            <a:r>
              <a:rPr lang="ru-RU" sz="3600" b="1" dirty="0" err="1" smtClean="0">
                <a:solidFill>
                  <a:srgbClr val="FF0000"/>
                </a:solidFill>
              </a:rPr>
              <a:t>о́й</a:t>
            </a:r>
            <a:r>
              <a:rPr lang="ru-RU" sz="3600" dirty="0" smtClean="0"/>
              <a:t> – </a:t>
            </a:r>
            <a:r>
              <a:rPr lang="ru-RU" sz="3600" dirty="0" err="1" smtClean="0"/>
              <a:t>ту́ч</a:t>
            </a:r>
            <a:r>
              <a:rPr lang="ru-RU" sz="3600" b="1" dirty="0" err="1" smtClean="0">
                <a:solidFill>
                  <a:srgbClr val="FF0000"/>
                </a:solidFill>
              </a:rPr>
              <a:t>ей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err="1" smtClean="0"/>
              <a:t>Карандаш</a:t>
            </a:r>
            <a:r>
              <a:rPr lang="ru-RU" sz="3600" b="1" dirty="0" err="1" smtClean="0">
                <a:solidFill>
                  <a:srgbClr val="FF0000"/>
                </a:solidFill>
              </a:rPr>
              <a:t>о́м</a:t>
            </a:r>
            <a:r>
              <a:rPr lang="ru-RU" sz="3600" dirty="0" smtClean="0"/>
              <a:t> – </a:t>
            </a:r>
            <a:r>
              <a:rPr lang="ru-RU" sz="3600" dirty="0" err="1" smtClean="0"/>
              <a:t>ду́ш</a:t>
            </a:r>
            <a:r>
              <a:rPr lang="ru-RU" sz="3600" b="1" dirty="0" err="1" smtClean="0">
                <a:solidFill>
                  <a:srgbClr val="FF0000"/>
                </a:solidFill>
              </a:rPr>
              <a:t>ем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err="1" smtClean="0"/>
              <a:t>Уж</a:t>
            </a:r>
            <a:r>
              <a:rPr lang="ru-RU" sz="3600" b="1" dirty="0" err="1" smtClean="0">
                <a:solidFill>
                  <a:srgbClr val="FF0000"/>
                </a:solidFill>
              </a:rPr>
              <a:t>о́м</a:t>
            </a:r>
            <a:r>
              <a:rPr lang="ru-RU" sz="3600" dirty="0" smtClean="0"/>
              <a:t> – </a:t>
            </a:r>
            <a:r>
              <a:rPr lang="ru-RU" sz="3600" dirty="0" err="1" smtClean="0"/>
              <a:t>пейза́ж</a:t>
            </a:r>
            <a:r>
              <a:rPr lang="ru-RU" sz="3600" b="1" dirty="0" err="1" smtClean="0">
                <a:solidFill>
                  <a:srgbClr val="FF0000"/>
                </a:solidFill>
              </a:rPr>
              <a:t>ем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err="1" smtClean="0"/>
              <a:t>Борц</a:t>
            </a:r>
            <a:r>
              <a:rPr lang="ru-RU" sz="3600" b="1" dirty="0" err="1" smtClean="0">
                <a:solidFill>
                  <a:srgbClr val="FF0000"/>
                </a:solidFill>
              </a:rPr>
              <a:t>о́м</a:t>
            </a:r>
            <a:r>
              <a:rPr lang="ru-RU" sz="3600" dirty="0" smtClean="0"/>
              <a:t> – </a:t>
            </a:r>
            <a:r>
              <a:rPr lang="ru-RU" sz="3600" dirty="0" err="1" smtClean="0"/>
              <a:t>па́льц</a:t>
            </a:r>
            <a:r>
              <a:rPr lang="ru-RU" sz="3600" b="1" dirty="0" err="1" smtClean="0">
                <a:solidFill>
                  <a:srgbClr val="FF0000"/>
                </a:solidFill>
              </a:rPr>
              <a:t>ем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err="1" smtClean="0"/>
              <a:t>Плащ</a:t>
            </a:r>
            <a:r>
              <a:rPr lang="ru-RU" sz="3600" b="1" dirty="0" err="1" smtClean="0">
                <a:solidFill>
                  <a:srgbClr val="FF0000"/>
                </a:solidFill>
              </a:rPr>
              <a:t>о́м</a:t>
            </a:r>
            <a:r>
              <a:rPr lang="ru-RU" sz="3600" dirty="0" smtClean="0"/>
              <a:t> – </a:t>
            </a:r>
            <a:r>
              <a:rPr lang="ru-RU" sz="3600" dirty="0" err="1" smtClean="0"/>
              <a:t>това́рищ</a:t>
            </a:r>
            <a:r>
              <a:rPr lang="ru-RU" sz="3600" b="1" dirty="0" err="1" smtClean="0">
                <a:solidFill>
                  <a:srgbClr val="FF0000"/>
                </a:solidFill>
              </a:rPr>
              <a:t>ем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err="1" smtClean="0"/>
              <a:t>Огурц</a:t>
            </a:r>
            <a:r>
              <a:rPr lang="ru-RU" sz="3600" b="1" dirty="0" err="1" smtClean="0">
                <a:solidFill>
                  <a:srgbClr val="FF0000"/>
                </a:solidFill>
              </a:rPr>
              <a:t>о́м</a:t>
            </a:r>
            <a:r>
              <a:rPr lang="ru-RU" sz="3600" dirty="0" smtClean="0"/>
              <a:t>  - </a:t>
            </a:r>
            <a:r>
              <a:rPr lang="ru-RU" sz="3600" dirty="0" err="1" smtClean="0"/>
              <a:t>пшени́ц</a:t>
            </a:r>
            <a:r>
              <a:rPr lang="ru-RU" sz="3600" b="1" dirty="0" err="1" smtClean="0">
                <a:solidFill>
                  <a:srgbClr val="FF0000"/>
                </a:solidFill>
              </a:rPr>
              <a:t>ей</a:t>
            </a:r>
            <a:r>
              <a:rPr lang="ru-RU" sz="3600" dirty="0" smtClean="0"/>
              <a:t> 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none" dirty="0" smtClean="0">
                <a:effectLst/>
                <a:latin typeface="Times New Roman" pitchFamily="18" charset="0"/>
                <a:cs typeface="Times New Roman" pitchFamily="18" charset="0"/>
              </a:rPr>
              <a:t>Понаблюдайте над группами слов:</a:t>
            </a: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effectLst/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гласные </a:t>
            </a: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i="1" dirty="0" smtClean="0"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в окончаниях имен существительных после шипящих  и  </a:t>
            </a:r>
            <a:r>
              <a:rPr lang="ru-RU" b="1" i="1" dirty="0" err="1" smtClean="0">
                <a:effectLst/>
                <a:latin typeface="Times New Roman" pitchFamily="18" charset="0"/>
                <a:cs typeface="Times New Roman" pitchFamily="18" charset="0"/>
              </a:rPr>
              <a:t>ц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танц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573016"/>
            <a:ext cx="3746648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268760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800" dirty="0" smtClean="0"/>
              <a:t>Пшеница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268760"/>
            <a:ext cx="8686800" cy="1184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800" dirty="0" err="1" smtClean="0"/>
              <a:t>Пшени́ца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81000" y="188640"/>
            <a:ext cx="8458200" cy="270696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В окончаниях имен существительных поле шипящих и </a:t>
            </a:r>
            <a:r>
              <a:rPr lang="ru-RU" sz="5400" dirty="0" err="1" smtClean="0">
                <a:solidFill>
                  <a:srgbClr val="FF0000"/>
                </a:solidFill>
              </a:rPr>
              <a:t>ц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437112"/>
            <a:ext cx="8686800" cy="2048921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под ударением                    без ударения</a:t>
            </a:r>
            <a:br>
              <a:rPr lang="ru-RU" dirty="0" smtClean="0"/>
            </a:br>
            <a:r>
              <a:rPr lang="ru-RU" dirty="0" smtClean="0"/>
              <a:t>           </a:t>
            </a:r>
            <a:r>
              <a:rPr lang="ru-RU" sz="9600" dirty="0" smtClean="0"/>
              <a:t>о                 е</a:t>
            </a:r>
            <a:endParaRPr lang="ru-RU" sz="9600" dirty="0"/>
          </a:p>
        </p:txBody>
      </p:sp>
      <p:sp>
        <p:nvSpPr>
          <p:cNvPr id="6" name="Стрелка вниз 5"/>
          <p:cNvSpPr/>
          <p:nvPr/>
        </p:nvSpPr>
        <p:spPr>
          <a:xfrm rot="3577204">
            <a:off x="1552905" y="2811513"/>
            <a:ext cx="864096" cy="167579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8953390">
            <a:off x="6473533" y="2845367"/>
            <a:ext cx="864096" cy="167579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548680"/>
            <a:ext cx="8458200" cy="612068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Сверка по эталону:</a:t>
            </a:r>
          </a:p>
          <a:p>
            <a:pPr algn="ctr"/>
            <a:r>
              <a:rPr lang="ru-RU" sz="2800" dirty="0" smtClean="0"/>
              <a:t>с </a:t>
            </a:r>
            <a:r>
              <a:rPr lang="ru-RU" sz="2800" dirty="0" err="1" smtClean="0"/>
              <a:t>багаж</a:t>
            </a:r>
            <a:r>
              <a:rPr lang="ru-RU" sz="2800" dirty="0" err="1" smtClean="0">
                <a:solidFill>
                  <a:srgbClr val="FF0000"/>
                </a:solidFill>
              </a:rPr>
              <a:t>о́м</a:t>
            </a:r>
            <a:r>
              <a:rPr lang="ru-RU" sz="2800" dirty="0" smtClean="0"/>
              <a:t>	</a:t>
            </a:r>
          </a:p>
          <a:p>
            <a:pPr algn="ctr"/>
            <a:r>
              <a:rPr lang="ru-RU" sz="2800" dirty="0" smtClean="0"/>
              <a:t>с </a:t>
            </a:r>
            <a:r>
              <a:rPr lang="ru-RU" sz="2800" dirty="0" err="1" smtClean="0"/>
              <a:t>экипа́ж</a:t>
            </a:r>
            <a:r>
              <a:rPr lang="ru-RU" sz="2800" dirty="0" err="1" smtClean="0">
                <a:solidFill>
                  <a:srgbClr val="FF0000"/>
                </a:solidFill>
              </a:rPr>
              <a:t>ем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dirty="0" smtClean="0"/>
              <a:t>с </a:t>
            </a:r>
            <a:r>
              <a:rPr lang="ru-RU" sz="2800" dirty="0" err="1" smtClean="0"/>
              <a:t>зада́ч</a:t>
            </a:r>
            <a:r>
              <a:rPr lang="ru-RU" sz="2800" dirty="0" err="1" smtClean="0">
                <a:solidFill>
                  <a:srgbClr val="FF0000"/>
                </a:solidFill>
              </a:rPr>
              <a:t>ей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dirty="0" smtClean="0"/>
              <a:t>с </a:t>
            </a:r>
            <a:r>
              <a:rPr lang="ru-RU" sz="2800" dirty="0" err="1" smtClean="0"/>
              <a:t>камыш</a:t>
            </a:r>
            <a:r>
              <a:rPr lang="ru-RU" sz="2800" dirty="0" err="1" smtClean="0">
                <a:solidFill>
                  <a:srgbClr val="FF0000"/>
                </a:solidFill>
              </a:rPr>
              <a:t>о́м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 smtClean="0"/>
              <a:t>под </a:t>
            </a:r>
            <a:r>
              <a:rPr lang="ru-RU" sz="2800" dirty="0" err="1" smtClean="0"/>
              <a:t>ко́ж</a:t>
            </a:r>
            <a:r>
              <a:rPr lang="ru-RU" sz="2800" dirty="0" err="1" smtClean="0">
                <a:solidFill>
                  <a:srgbClr val="FF0000"/>
                </a:solidFill>
              </a:rPr>
              <a:t>ей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dirty="0" smtClean="0"/>
              <a:t>за </a:t>
            </a:r>
            <a:r>
              <a:rPr lang="ru-RU" sz="2800" dirty="0" err="1" smtClean="0"/>
              <a:t>ку́риц</a:t>
            </a:r>
            <a:r>
              <a:rPr lang="ru-RU" sz="2800" dirty="0" err="1" smtClean="0">
                <a:solidFill>
                  <a:srgbClr val="FF0000"/>
                </a:solidFill>
              </a:rPr>
              <a:t>ей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endParaRPr lang="ru-RU" sz="28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212</TotalTime>
  <Words>175</Words>
  <Application>Microsoft Office PowerPoint</Application>
  <PresentationFormat>Экран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Слайд 3</vt:lpstr>
      <vt:lpstr>Понаблюдайте над группами слов: </vt:lpstr>
      <vt:lpstr>ТЕМА УРОКА:  гласные о и е  в окончаниях имен существительных после шипящих  и  ц</vt:lpstr>
      <vt:lpstr>Пшеница</vt:lpstr>
      <vt:lpstr>Пшени́ца</vt:lpstr>
      <vt:lpstr>под ударением                    без ударения            о                 е</vt:lpstr>
      <vt:lpstr>Слайд 9</vt:lpstr>
      <vt:lpstr>Слайд 10</vt:lpstr>
      <vt:lpstr>Слайд 11</vt:lpstr>
      <vt:lpstr>под ударением                    без ударения            о                 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«Средняя общеобразовательная школа № 32 имени Героя Советского Союза В.И.Литвинова Белоглинского района»</dc:title>
  <cp:lastModifiedBy>Школа</cp:lastModifiedBy>
  <cp:revision>24</cp:revision>
  <dcterms:modified xsi:type="dcterms:W3CDTF">2020-02-29T10:18:52Z</dcterms:modified>
</cp:coreProperties>
</file>